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6" r:id="rId4"/>
    <p:sldId id="257" r:id="rId5"/>
    <p:sldId id="258" r:id="rId6"/>
    <p:sldId id="260" r:id="rId7"/>
    <p:sldId id="262" r:id="rId8"/>
    <p:sldId id="261" r:id="rId9"/>
    <p:sldId id="263" r:id="rId10"/>
    <p:sldId id="265" r:id="rId11"/>
    <p:sldId id="264" r:id="rId12"/>
    <p:sldId id="267" r:id="rId13"/>
    <p:sldId id="269" r:id="rId14"/>
    <p:sldId id="270" r:id="rId15"/>
    <p:sldId id="266" r:id="rId16"/>
    <p:sldId id="268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Динамика заболеваемости детского населения на 10 тыс.чел.</a:t>
            </a:r>
          </a:p>
        </c:rich>
      </c:tx>
      <c:layout>
        <c:manualLayout>
          <c:xMode val="edge"/>
          <c:yMode val="edge"/>
          <c:x val="0.1078681102362205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5558858267716544"/>
          <c:y val="0.1450886036209324"/>
          <c:w val="0.65242672790901135"/>
          <c:h val="0.463347271570434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1996 г.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Лист1!$A$4:$A$6</c:f>
              <c:strCache>
                <c:ptCount val="3"/>
                <c:pt idx="0">
                  <c:v>Бронхиальная астма</c:v>
                </c:pt>
                <c:pt idx="1">
                  <c:v>Язвенная болезнь желудка и двенадцатиперстной кишки</c:v>
                </c:pt>
                <c:pt idx="2">
                  <c:v>Хронический гастрит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39</c:v>
                </c:pt>
                <c:pt idx="1">
                  <c:v>1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2015г.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Лист1!$A$4:$A$6</c:f>
              <c:strCache>
                <c:ptCount val="3"/>
                <c:pt idx="0">
                  <c:v>Бронхиальная астма</c:v>
                </c:pt>
                <c:pt idx="1">
                  <c:v>Язвенная болезнь желудка и двенадцатиперстной кишки</c:v>
                </c:pt>
                <c:pt idx="2">
                  <c:v>Хронический гастрит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98</c:v>
                </c:pt>
                <c:pt idx="1">
                  <c:v>12</c:v>
                </c:pt>
                <c:pt idx="2">
                  <c:v>235</c:v>
                </c:pt>
              </c:numCache>
            </c:numRef>
          </c:val>
        </c:ser>
        <c:dLbls>
          <c:showVal val="1"/>
        </c:dLbls>
        <c:shape val="cylinder"/>
        <c:axId val="45553920"/>
        <c:axId val="45572096"/>
        <c:axId val="0"/>
      </c:bar3DChart>
      <c:catAx>
        <c:axId val="45553920"/>
        <c:scaling>
          <c:orientation val="minMax"/>
        </c:scaling>
        <c:axPos val="b"/>
        <c:tickLblPos val="nextTo"/>
        <c:crossAx val="45572096"/>
        <c:crosses val="autoZero"/>
        <c:auto val="1"/>
        <c:lblAlgn val="ctr"/>
        <c:lblOffset val="100"/>
      </c:catAx>
      <c:valAx>
        <c:axId val="45572096"/>
        <c:scaling>
          <c:orientation val="minMax"/>
        </c:scaling>
        <c:axPos val="l"/>
        <c:majorGridlines/>
        <c:numFmt formatCode="General" sourceLinked="1"/>
        <c:tickLblPos val="nextTo"/>
        <c:crossAx val="45553920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4F6BAA-2177-4FE6-A834-F01CFDF803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9B58DF-B017-4851-AB06-37B52223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57826"/>
            <a:ext cx="6172200" cy="1017096"/>
          </a:xfrm>
        </p:spPr>
        <p:txBody>
          <a:bodyPr/>
          <a:lstStyle/>
          <a:p>
            <a:pPr algn="r"/>
            <a:r>
              <a:rPr lang="ru-RU" dirty="0" err="1" smtClean="0"/>
              <a:t>Невмержицкая</a:t>
            </a:r>
            <a:r>
              <a:rPr lang="ru-RU" dirty="0" smtClean="0"/>
              <a:t> Н.В.</a:t>
            </a:r>
          </a:p>
          <a:p>
            <a:pPr algn="r"/>
            <a:r>
              <a:rPr lang="ru-RU" dirty="0" smtClean="0"/>
              <a:t>Врач-педиатр участковый</a:t>
            </a:r>
            <a:endParaRPr lang="ru-RU" dirty="0"/>
          </a:p>
        </p:txBody>
      </p:sp>
      <p:pic>
        <p:nvPicPr>
          <p:cNvPr id="15361" name="Picture 1" descr="C:\Users\ADMIN\Desktop\p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643772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scienceguardian.com/blog/wp-content/uploads/2009/01/thirs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736"/>
            <a:ext cx="2543175" cy="3810000"/>
          </a:xfrm>
          <a:prstGeom prst="rect">
            <a:avLst/>
          </a:prstGeom>
          <a:noFill/>
        </p:spPr>
      </p:pic>
      <p:pic>
        <p:nvPicPr>
          <p:cNvPr id="22532" name="Picture 4" descr="http://vesti70.ru/content/20/1/7/3/7/7/1737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2930"/>
            <a:ext cx="5715040" cy="3425110"/>
          </a:xfrm>
          <a:prstGeom prst="rect">
            <a:avLst/>
          </a:prstGeom>
          <a:noFill/>
        </p:spPr>
      </p:pic>
      <p:pic>
        <p:nvPicPr>
          <p:cNvPr id="22534" name="Picture 6" descr="http://cs5190.vk.me/u164400576/-14/x_124d12c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531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likar.info/pictures_ckfinder/images/96321347_VQaUqWCuT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t.stranamam.ru/data/cache/2011nov/30/55/3121364_57474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5259"/>
            <a:ext cx="3357586" cy="4532741"/>
          </a:xfrm>
          <a:prstGeom prst="rect">
            <a:avLst/>
          </a:prstGeom>
          <a:noFill/>
        </p:spPr>
      </p:pic>
      <p:pic>
        <p:nvPicPr>
          <p:cNvPr id="25604" name="Picture 4" descr="http://m.kp.ru/share/i/12/6292964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6" y="0"/>
            <a:ext cx="6000744" cy="4000496"/>
          </a:xfrm>
          <a:prstGeom prst="rect">
            <a:avLst/>
          </a:prstGeom>
          <a:noFill/>
        </p:spPr>
      </p:pic>
      <p:pic>
        <p:nvPicPr>
          <p:cNvPr id="25606" name="Picture 6" descr="http://nua.in.ua/wp-content/uploads/2015/09/shkolnaya_forma_devoch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266099"/>
            <a:ext cx="5362556" cy="359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realnz.ru/wp-content/uploads/2015/08/nachalouche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715008" cy="4286256"/>
          </a:xfrm>
          <a:prstGeom prst="rect">
            <a:avLst/>
          </a:prstGeom>
          <a:noFill/>
        </p:spPr>
      </p:pic>
      <p:pic>
        <p:nvPicPr>
          <p:cNvPr id="26628" name="Picture 4" descr="http://images.wisegeek.com/man-dragging-kid-off-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662" y="2877396"/>
            <a:ext cx="5176338" cy="398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newpix.ru/wp-content/uploads/2013/09/bikerid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6006621" cy="4000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ja-zdorov.ru/wp-content/uploads/2015/09/progu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5500694" cy="366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essay.ru/public/page_images/8064/pic%20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3740" y="857232"/>
            <a:ext cx="936774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domapt.ru/wp-content/uploads/doloj-fizicheskij-pokoj-img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66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yasenevo.mos.ru/upload/medialibrary/210/turiz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0"/>
            <a:ext cx="457203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oombob.ru/img/picture/Jun/21/7be3b36fb85b7ee9ed1032b4774cd7b7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5072066" cy="3804050"/>
          </a:xfrm>
          <a:prstGeom prst="rect">
            <a:avLst/>
          </a:prstGeom>
          <a:noFill/>
        </p:spPr>
      </p:pic>
      <p:pic>
        <p:nvPicPr>
          <p:cNvPr id="28676" name="Picture 4" descr="http://vadinsk.pnzreg.ru/files/vadinsk_pnzreg_ru/0-t77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594" y="3089695"/>
            <a:ext cx="5024406" cy="3768305"/>
          </a:xfrm>
          <a:prstGeom prst="rect">
            <a:avLst/>
          </a:prstGeom>
          <a:noFill/>
        </p:spPr>
      </p:pic>
      <p:pic>
        <p:nvPicPr>
          <p:cNvPr id="28678" name="Picture 6" descr="http://vestochka425.ru/sites/default/files/article/image/leto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otkrytaya-evropa.ru/photo/svet_2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504820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ww.skazka174.ru/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6700" y="-500090"/>
            <a:ext cx="9410700" cy="3286126"/>
          </a:xfrm>
          <a:prstGeom prst="rect">
            <a:avLst/>
          </a:prstGeom>
          <a:noFill/>
        </p:spPr>
      </p:pic>
      <p:pic>
        <p:nvPicPr>
          <p:cNvPr id="29702" name="Picture 6" descr="http://gorod-scherbinka.ru/files/avatar_335741e6a67e34a30699d3cff898d3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48000"/>
            <a:ext cx="3810000" cy="381000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3214678" y="5643578"/>
            <a:ext cx="107157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ya-zhenschina.info/uploads/posts/2014-08/14080916833854496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20859" cy="4000528"/>
          </a:xfrm>
          <a:prstGeom prst="rect">
            <a:avLst/>
          </a:prstGeom>
          <a:noFill/>
        </p:spPr>
      </p:pic>
      <p:pic>
        <p:nvPicPr>
          <p:cNvPr id="30724" name="Picture 4" descr="http://www.playcast.ru/uploads/2010/04/12/1689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93738"/>
            <a:ext cx="5643570" cy="3764261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3714744" y="3143248"/>
            <a:ext cx="107157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642918"/>
            <a:ext cx="6799482" cy="5116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10007.edu35.ru/images/zhit_zdorovo_za_9_sentjabrja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37613"/>
            <a:ext cx="8643998" cy="6120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ИЛИ…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501090" cy="5831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БЕРЕГИТЕ СЕБЯ И СВОИХ ДЕТЕЙ!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  <a:t>БУДТЕ ЗДОРОВЫ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00B0F0"/>
                </a:solidFill>
                <a:latin typeface="Monotype Corsiva" pitchFamily="66" charset="0"/>
              </a:rPr>
              <a:t>СПАСИБО ЗА ВНИМАНИЕ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85728"/>
          <a:ext cx="8358246" cy="621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datas/fizkultura/Pitanie-i-zdorove-cheloveka/0002-002-Grupy-faktorov-vlijajuschikh-na-nashe-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0992" cy="6000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pp.nashaucheba.ru/pars_docs/refs/87/86578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www.govermentpolit.ru/_data/wr_item_news/c/a6/ca6e73d4a8349990cefba3f9f2ad92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662" y="1071546"/>
            <a:ext cx="5804338" cy="4643470"/>
          </a:xfrm>
          <a:prstGeom prst="rect">
            <a:avLst/>
          </a:prstGeom>
          <a:noFill/>
        </p:spPr>
      </p:pic>
      <p:pic>
        <p:nvPicPr>
          <p:cNvPr id="17410" name="Picture 2" descr="http://spb.dvery.eu/uploads/qwert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63978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ovetclub.ru/tim/938007f6b43af229a95995badb637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30" y="285728"/>
            <a:ext cx="8905864" cy="609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t.depositphotos.com/1039110/2737/v/950/depositphotos_27378325-Girl-is-sleeping-in-a-room-with-an-open-window-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929718" cy="563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aou-2.3dn.ru/novosti/8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813" y="214290"/>
            <a:ext cx="9323283" cy="659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28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ИЛИ…</vt:lpstr>
      <vt:lpstr>Слайд 21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2016-04-23T08:35:45Z</dcterms:created>
  <dcterms:modified xsi:type="dcterms:W3CDTF">2016-04-25T09:54:47Z</dcterms:modified>
</cp:coreProperties>
</file>