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0.88</c:v>
                </c:pt>
                <c:pt idx="1">
                  <c:v>0.05</c:v>
                </c:pt>
                <c:pt idx="2">
                  <c:v>7.0000000000000007E-2</c:v>
                </c:pt>
              </c:numCache>
            </c:numRef>
          </c:val>
        </c:ser>
        <c:shape val="box"/>
        <c:axId val="73774208"/>
        <c:axId val="73775744"/>
        <c:axId val="0"/>
      </c:bar3DChart>
      <c:catAx>
        <c:axId val="73774208"/>
        <c:scaling>
          <c:orientation val="minMax"/>
        </c:scaling>
        <c:axPos val="b"/>
        <c:tickLblPos val="nextTo"/>
        <c:crossAx val="73775744"/>
        <c:crosses val="autoZero"/>
        <c:auto val="1"/>
        <c:lblAlgn val="ctr"/>
        <c:lblOffset val="100"/>
      </c:catAx>
      <c:valAx>
        <c:axId val="73775744"/>
        <c:scaling>
          <c:orientation val="minMax"/>
        </c:scaling>
        <c:axPos val="l"/>
        <c:majorGridlines/>
        <c:numFmt formatCode="0%" sourceLinked="1"/>
        <c:tickLblPos val="nextTo"/>
        <c:crossAx val="7377420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107403653751204"/>
          <c:y val="0.13150545069109401"/>
          <c:w val="0.8725233231984616"/>
          <c:h val="0.65432536645896511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0.69</c:v>
                </c:pt>
                <c:pt idx="1">
                  <c:v>0.28999999999999998</c:v>
                </c:pt>
                <c:pt idx="2">
                  <c:v>7.0000000000000007E-2</c:v>
                </c:pt>
              </c:numCache>
            </c:numRef>
          </c:val>
        </c:ser>
        <c:shape val="box"/>
        <c:axId val="48865664"/>
        <c:axId val="49821184"/>
        <c:axId val="0"/>
      </c:bar3DChart>
      <c:catAx>
        <c:axId val="48865664"/>
        <c:scaling>
          <c:orientation val="minMax"/>
        </c:scaling>
        <c:axPos val="b"/>
        <c:tickLblPos val="nextTo"/>
        <c:crossAx val="49821184"/>
        <c:crosses val="autoZero"/>
        <c:auto val="1"/>
        <c:lblAlgn val="ctr"/>
        <c:lblOffset val="100"/>
      </c:catAx>
      <c:valAx>
        <c:axId val="49821184"/>
        <c:scaling>
          <c:orientation val="minMax"/>
        </c:scaling>
        <c:axPos val="l"/>
        <c:majorGridlines/>
        <c:numFmt formatCode="0%" sourceLinked="1"/>
        <c:tickLblPos val="nextTo"/>
        <c:crossAx val="4886566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0.71</c:v>
                </c:pt>
                <c:pt idx="1">
                  <c:v>0.24</c:v>
                </c:pt>
                <c:pt idx="2">
                  <c:v>0.05</c:v>
                </c:pt>
              </c:numCache>
            </c:numRef>
          </c:val>
        </c:ser>
        <c:shape val="box"/>
        <c:axId val="48778624"/>
        <c:axId val="48798336"/>
        <c:axId val="0"/>
      </c:bar3DChart>
      <c:catAx>
        <c:axId val="48778624"/>
        <c:scaling>
          <c:orientation val="minMax"/>
        </c:scaling>
        <c:axPos val="b"/>
        <c:tickLblPos val="nextTo"/>
        <c:crossAx val="48798336"/>
        <c:crosses val="autoZero"/>
        <c:auto val="1"/>
        <c:lblAlgn val="ctr"/>
        <c:lblOffset val="100"/>
      </c:catAx>
      <c:valAx>
        <c:axId val="48798336"/>
        <c:scaling>
          <c:orientation val="minMax"/>
        </c:scaling>
        <c:axPos val="l"/>
        <c:majorGridlines/>
        <c:numFmt formatCode="0%" sourceLinked="1"/>
        <c:tickLblPos val="nextTo"/>
        <c:crossAx val="4877862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107403653751207"/>
          <c:y val="0.13150545069109407"/>
          <c:w val="0.8725233231984616"/>
          <c:h val="0.654325366458965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0.9</c:v>
                </c:pt>
                <c:pt idx="1">
                  <c:v>0.05</c:v>
                </c:pt>
                <c:pt idx="2">
                  <c:v>0.05</c:v>
                </c:pt>
              </c:numCache>
            </c:numRef>
          </c:val>
        </c:ser>
        <c:shape val="box"/>
        <c:axId val="88686976"/>
        <c:axId val="88689280"/>
        <c:axId val="0"/>
      </c:bar3DChart>
      <c:catAx>
        <c:axId val="88686976"/>
        <c:scaling>
          <c:orientation val="minMax"/>
        </c:scaling>
        <c:axPos val="b"/>
        <c:tickLblPos val="nextTo"/>
        <c:crossAx val="88689280"/>
        <c:crosses val="autoZero"/>
        <c:auto val="1"/>
        <c:lblAlgn val="ctr"/>
        <c:lblOffset val="100"/>
      </c:catAx>
      <c:valAx>
        <c:axId val="88689280"/>
        <c:scaling>
          <c:orientation val="minMax"/>
        </c:scaling>
        <c:axPos val="l"/>
        <c:majorGridlines/>
        <c:numFmt formatCode="0%" sourceLinked="1"/>
        <c:tickLblPos val="nextTo"/>
        <c:crossAx val="8868697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0.71</c:v>
                </c:pt>
                <c:pt idx="1">
                  <c:v>0.25</c:v>
                </c:pt>
                <c:pt idx="2">
                  <c:v>0.04</c:v>
                </c:pt>
              </c:numCache>
            </c:numRef>
          </c:val>
        </c:ser>
        <c:shape val="box"/>
        <c:axId val="81630336"/>
        <c:axId val="81632256"/>
        <c:axId val="0"/>
      </c:bar3DChart>
      <c:catAx>
        <c:axId val="81630336"/>
        <c:scaling>
          <c:orientation val="minMax"/>
        </c:scaling>
        <c:axPos val="b"/>
        <c:tickLblPos val="nextTo"/>
        <c:crossAx val="81632256"/>
        <c:crosses val="autoZero"/>
        <c:auto val="1"/>
        <c:lblAlgn val="ctr"/>
        <c:lblOffset val="100"/>
      </c:catAx>
      <c:valAx>
        <c:axId val="81632256"/>
        <c:scaling>
          <c:orientation val="minMax"/>
        </c:scaling>
        <c:axPos val="l"/>
        <c:majorGridlines/>
        <c:numFmt formatCode="0%" sourceLinked="1"/>
        <c:tickLblPos val="nextTo"/>
        <c:crossAx val="8163033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0.10107403653751207"/>
          <c:y val="0.13150545069109407"/>
          <c:w val="0.8725233231984616"/>
          <c:h val="0.65432536645896533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0.85</c:v>
                </c:pt>
                <c:pt idx="1">
                  <c:v>0.12</c:v>
                </c:pt>
                <c:pt idx="2">
                  <c:v>0.03</c:v>
                </c:pt>
              </c:numCache>
            </c:numRef>
          </c:val>
        </c:ser>
        <c:shape val="box"/>
        <c:axId val="81673600"/>
        <c:axId val="81691776"/>
        <c:axId val="0"/>
      </c:bar3DChart>
      <c:catAx>
        <c:axId val="81673600"/>
        <c:scaling>
          <c:orientation val="minMax"/>
        </c:scaling>
        <c:axPos val="b"/>
        <c:tickLblPos val="nextTo"/>
        <c:crossAx val="81691776"/>
        <c:crosses val="autoZero"/>
        <c:auto val="1"/>
        <c:lblAlgn val="ctr"/>
        <c:lblOffset val="100"/>
      </c:catAx>
      <c:valAx>
        <c:axId val="81691776"/>
        <c:scaling>
          <c:orientation val="minMax"/>
        </c:scaling>
        <c:axPos val="l"/>
        <c:majorGridlines/>
        <c:numFmt formatCode="0%" sourceLinked="1"/>
        <c:tickLblPos val="nextTo"/>
        <c:crossAx val="81673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</c:v>
                </c:pt>
                <c:pt idx="1">
                  <c:v>0.27</c:v>
                </c:pt>
                <c:pt idx="2">
                  <c:v>0.09</c:v>
                </c:pt>
              </c:numCache>
            </c:numRef>
          </c:val>
        </c:ser>
        <c:shape val="box"/>
        <c:axId val="70472448"/>
        <c:axId val="70473984"/>
        <c:axId val="0"/>
      </c:bar3DChart>
      <c:catAx>
        <c:axId val="70472448"/>
        <c:scaling>
          <c:orientation val="minMax"/>
        </c:scaling>
        <c:axPos val="b"/>
        <c:tickLblPos val="nextTo"/>
        <c:crossAx val="70473984"/>
        <c:crosses val="autoZero"/>
        <c:auto val="1"/>
        <c:lblAlgn val="ctr"/>
        <c:lblOffset val="100"/>
      </c:catAx>
      <c:valAx>
        <c:axId val="70473984"/>
        <c:scaling>
          <c:orientation val="minMax"/>
        </c:scaling>
        <c:axPos val="l"/>
        <c:majorGridlines/>
        <c:numFmt formatCode="0%" sourceLinked="1"/>
        <c:tickLblPos val="nextTo"/>
        <c:crossAx val="70472448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5000000000000001E-2"/>
          <c:y val="0"/>
          <c:w val="0.75774064960629917"/>
          <c:h val="0.685714285714285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showVal val="1"/>
            <c:showLeaderLines val="1"/>
          </c:dLbls>
          <c:cat>
            <c:strRef>
              <c:f>Лист1!$A$2:$A$4</c:f>
              <c:strCache>
                <c:ptCount val="3"/>
                <c:pt idx="0">
                  <c:v>да</c:v>
                </c:pt>
                <c:pt idx="1">
                  <c:v>нет</c:v>
                </c:pt>
                <c:pt idx="2">
                  <c:v>не знаю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0.64</c:v>
                </c:pt>
                <c:pt idx="1">
                  <c:v>0.27</c:v>
                </c:pt>
                <c:pt idx="2">
                  <c:v>0.06</c:v>
                </c:pt>
              </c:numCache>
            </c:numRef>
          </c:val>
        </c:ser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1/19/2016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458200" cy="1222375"/>
          </a:xfrm>
        </p:spPr>
        <p:txBody>
          <a:bodyPr/>
          <a:lstStyle/>
          <a:p>
            <a:r>
              <a:rPr lang="ru-RU" dirty="0" smtClean="0"/>
              <a:t>«Мои отношения с </a:t>
            </a:r>
            <a:r>
              <a:rPr lang="ru-RU" dirty="0" smtClean="0"/>
              <a:t>родителями»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838200"/>
            <a:ext cx="8458200" cy="914400"/>
          </a:xfrm>
        </p:spPr>
        <p:txBody>
          <a:bodyPr/>
          <a:lstStyle/>
          <a:p>
            <a:r>
              <a:rPr lang="ru-RU" dirty="0" smtClean="0"/>
              <a:t>Анкетирование учащихся</a:t>
            </a:r>
            <a:endParaRPr lang="ru-RU" dirty="0"/>
          </a:p>
        </p:txBody>
      </p:sp>
      <p:pic>
        <p:nvPicPr>
          <p:cNvPr id="1026" name="Picture 2" descr="G:\город.род.лекторий\liste-site-offres-emploi.jpg"/>
          <p:cNvPicPr>
            <a:picLocks noChangeAspect="1" noChangeArrowheads="1"/>
          </p:cNvPicPr>
          <p:nvPr/>
        </p:nvPicPr>
        <p:blipFill>
          <a:blip r:embed="rId2" cstate="print"/>
          <a:srcRect b="8889"/>
          <a:stretch>
            <a:fillRect/>
          </a:stretch>
        </p:blipFill>
        <p:spPr bwMode="auto">
          <a:xfrm rot="1502274">
            <a:off x="5430892" y="3409131"/>
            <a:ext cx="2701332" cy="2858183"/>
          </a:xfrm>
          <a:prstGeom prst="rect">
            <a:avLst/>
          </a:prstGeom>
          <a:noFill/>
        </p:spPr>
      </p:pic>
      <p:pic>
        <p:nvPicPr>
          <p:cNvPr id="1027" name="Picture 3" descr="G:\город.род.лекторий\parents-look-books-children-4660281.jpg"/>
          <p:cNvPicPr>
            <a:picLocks noChangeAspect="1" noChangeArrowheads="1"/>
          </p:cNvPicPr>
          <p:nvPr/>
        </p:nvPicPr>
        <p:blipFill>
          <a:blip r:embed="rId3" cstate="print"/>
          <a:srcRect b="15797"/>
          <a:stretch>
            <a:fillRect/>
          </a:stretch>
        </p:blipFill>
        <p:spPr bwMode="auto">
          <a:xfrm>
            <a:off x="304800" y="2667000"/>
            <a:ext cx="4521200" cy="2802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838200"/>
          </a:xfrm>
        </p:spPr>
        <p:txBody>
          <a:bodyPr/>
          <a:lstStyle/>
          <a:p>
            <a:r>
              <a:rPr lang="ru-RU" dirty="0" smtClean="0"/>
              <a:t>1. Твои родители тебя понимают?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696200" cy="187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28600" y="3048000"/>
            <a:ext cx="8686800" cy="1219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2.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Говоришь ли ты с родителями о своих проблемах?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0" y="4267200"/>
          <a:ext cx="7696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 descr="G:\город.род.лекторий\1267282401_familie_9576952_m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4495800"/>
            <a:ext cx="27432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3. Интересуешься ли ты работой своих родителей?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0" y="1371600"/>
          <a:ext cx="7696200" cy="187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28600" y="3048000"/>
            <a:ext cx="8686800" cy="1219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4. Знают ли родители твоих друзей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762000" y="4191000"/>
          <a:ext cx="7696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066800"/>
          </a:xfrm>
        </p:spPr>
        <p:txBody>
          <a:bodyPr>
            <a:noAutofit/>
          </a:bodyPr>
          <a:lstStyle/>
          <a:p>
            <a:r>
              <a:rPr lang="ru-RU" dirty="0" smtClean="0"/>
              <a:t>5.</a:t>
            </a:r>
            <a:r>
              <a:rPr lang="ru-RU" dirty="0" smtClean="0"/>
              <a:t> Есть ли у тебя общие занятия, увлечения с родителями?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696200" cy="187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28600" y="3048000"/>
            <a:ext cx="8686800" cy="1219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6</a:t>
            </a:r>
            <a:r>
              <a:rPr lang="ru-RU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.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Участвуешь</a:t>
            </a:r>
            <a:r>
              <a:rPr kumimoji="0" lang="ru-RU" sz="3600" b="0" i="0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ли ты в подготовке к семейным праздникам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Содержимое 3"/>
          <p:cNvGraphicFramePr>
            <a:graphicFrameLocks/>
          </p:cNvGraphicFramePr>
          <p:nvPr/>
        </p:nvGraphicFramePr>
        <p:xfrm>
          <a:off x="0" y="4191000"/>
          <a:ext cx="7696200" cy="228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050" name="Picture 2" descr="G:\город.род.лекторий\ddc15660779d4442abf87ea613a12c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572000"/>
            <a:ext cx="265545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8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295400"/>
          </a:xfrm>
        </p:spPr>
        <p:txBody>
          <a:bodyPr>
            <a:normAutofit/>
          </a:bodyPr>
          <a:lstStyle/>
          <a:p>
            <a:r>
              <a:rPr lang="ru-RU" dirty="0" smtClean="0"/>
              <a:t>7. Есть ли у тебя секреты от твоей семьи?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62000" y="1143000"/>
          <a:ext cx="7696200" cy="1874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228600" y="3048000"/>
            <a:ext cx="8686800" cy="1676400"/>
          </a:xfrm>
          <a:prstGeom prst="rect">
            <a:avLst/>
          </a:prstGeom>
        </p:spPr>
        <p:txBody>
          <a:bodyPr vert="horz" anchor="ctr"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8. Хочешь ли ты, чтобы твоя будущая семья была похожа на твою сегодняшнюю семью</a:t>
            </a:r>
            <a:r>
              <a:rPr kumimoji="0" lang="ru-RU" sz="36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?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1524000" y="5105400"/>
          <a:ext cx="67818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Graphic spid="6" grpId="0">
        <p:bldAsOne/>
      </p:bldGraphic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95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Трек</vt:lpstr>
      <vt:lpstr>«Мои отношения с родителями»</vt:lpstr>
      <vt:lpstr>1. Твои родители тебя понимают?</vt:lpstr>
      <vt:lpstr>3. Интересуешься ли ты работой своих родителей?</vt:lpstr>
      <vt:lpstr>5. Есть ли у тебя общие занятия, увлечения с родителями?</vt:lpstr>
      <vt:lpstr>7. Есть ли у тебя секреты от твоей семьи?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«Мои отношения с родителями</dc:title>
  <dc:creator>Администратор</dc:creator>
  <cp:lastModifiedBy>DNA7 X64</cp:lastModifiedBy>
  <cp:revision>8</cp:revision>
  <dcterms:created xsi:type="dcterms:W3CDTF">2016-01-17T07:05:40Z</dcterms:created>
  <dcterms:modified xsi:type="dcterms:W3CDTF">2016-01-18T22:00:47Z</dcterms:modified>
</cp:coreProperties>
</file>